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y="5143500" cx="9144000"/>
  <p:notesSz cx="6858000" cy="9144000"/>
  <p:embeddedFontLst>
    <p:embeddedFont>
      <p:font typeface="Amatic SC"/>
      <p:regular r:id="rId28"/>
      <p:bold r:id="rId29"/>
    </p:embeddedFont>
    <p:embeddedFont>
      <p:font typeface="Source Code Pro"/>
      <p:regular r:id="rId30"/>
      <p:bold r:id="rId31"/>
      <p:italic r:id="rId32"/>
      <p:bold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AmaticSC-regular.fntdata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AmaticSC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SourceCodePro-bold.fntdata"/><Relationship Id="rId30" Type="http://schemas.openxmlformats.org/officeDocument/2006/relationships/font" Target="fonts/SourceCodePro-regular.fntdata"/><Relationship Id="rId11" Type="http://schemas.openxmlformats.org/officeDocument/2006/relationships/slide" Target="slides/slide6.xml"/><Relationship Id="rId33" Type="http://schemas.openxmlformats.org/officeDocument/2006/relationships/font" Target="fonts/SourceCodePro-boldItalic.fntdata"/><Relationship Id="rId10" Type="http://schemas.openxmlformats.org/officeDocument/2006/relationships/slide" Target="slides/slide5.xml"/><Relationship Id="rId32" Type="http://schemas.openxmlformats.org/officeDocument/2006/relationships/font" Target="fonts/SourceCodePro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11567599833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g11567599833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2bdda70a84_1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12bdda70a84_1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2bdda70a84_1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12bdda70a84_1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2a4c0460e2_1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12a4c0460e2_1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2be040dd5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12be040dd5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2bdda70a84_1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12bdda70a84_1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2be040dd50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12be040dd50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12be040dd50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12be040dd50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2be040dd50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12be040dd50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2be040dd50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12be040dd50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2be040dd50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12be040dd50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12a4c0460e2_1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12a4c0460e2_1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2be040dd50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12be040dd50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2bdda70a84_1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12bdda70a84_1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2be040dd50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12be040dd50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12a4c0460e2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12a4c0460e2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11aa576af99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11aa576af99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2a4c0460e2_1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2a4c0460e2_1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2a4c0460e2_1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12a4c0460e2_1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2bdda70a84_1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12bdda70a84_1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2bdda70a84_1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12bdda70a84_1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2bdda70a84_1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12bdda70a84_1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49" name="Google Shape;4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8" name="Google Shape;38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" name="Google Shape;39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40" name="Google Shape;40;p9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1" name="Google Shape;41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45" name="Google Shape;45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png"/><Relationship Id="rId4" Type="http://schemas.openxmlformats.org/officeDocument/2006/relationships/image" Target="../media/image13.png"/><Relationship Id="rId5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www.uio.no/studier/emner/matnat/its/nedlagte-emner/UNIK4690/v16/forelesninger/lecture_2_1_filtering.pdf" TargetMode="External"/><Relationship Id="rId4" Type="http://schemas.openxmlformats.org/officeDocument/2006/relationships/hyperlink" Target="https://betterexplained.com/articles/an-interactive-guide-to-the-fourier-transform/" TargetMode="External"/><Relationship Id="rId5" Type="http://schemas.openxmlformats.org/officeDocument/2006/relationships/hyperlink" Target="https://www.cs.unm.edu/~brayer/vision/fourier.html" TargetMode="External"/><Relationship Id="rId6" Type="http://schemas.openxmlformats.org/officeDocument/2006/relationships/hyperlink" Target="https://regaladys.wordpress.com/2010/09/23/7-properties-of-the-2d-fourier-transform/" TargetMode="External"/><Relationship Id="rId7" Type="http://schemas.openxmlformats.org/officeDocument/2006/relationships/hyperlink" Target="https://docs.opencv.org/4.x/de/dbc/tutorial_py_fourier_transform.html" TargetMode="External"/><Relationship Id="rId8" Type="http://schemas.openxmlformats.org/officeDocument/2006/relationships/hyperlink" Target="https://homepages.inf.ed.ac.uk/rbf/HIPR2/fourier.htm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8.png"/><Relationship Id="rId4" Type="http://schemas.openxmlformats.org/officeDocument/2006/relationships/image" Target="../media/image2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/>
          <p:nvPr>
            <p:ph type="ctrTitle"/>
          </p:nvPr>
        </p:nvSpPr>
        <p:spPr>
          <a:xfrm>
            <a:off x="593200" y="763075"/>
            <a:ext cx="5464500" cy="251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" sz="5666">
                <a:solidFill>
                  <a:schemeClr val="dk1"/>
                </a:solidFill>
              </a:rPr>
              <a:t>Fourier Transform</a:t>
            </a:r>
            <a:endParaRPr sz="5666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5000"/>
              <a:buFont typeface="Arial"/>
              <a:buNone/>
            </a:pPr>
            <a:r>
              <a:t/>
            </a:r>
            <a:endParaRPr sz="2444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Week 1</a:t>
            </a:r>
            <a:endParaRPr sz="1800"/>
          </a:p>
        </p:txBody>
      </p:sp>
      <p:sp>
        <p:nvSpPr>
          <p:cNvPr id="57" name="Google Shape;57;p13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K220001									    Sumaiyah Zahid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58" name="Google Shape;5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4500" y="532468"/>
            <a:ext cx="3528451" cy="210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2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22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3" name="Google Shape;12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3188" y="0"/>
            <a:ext cx="385762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3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23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0" name="Google Shape;13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9738"/>
            <a:ext cx="9144003" cy="4429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4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 we get the smoothie back?</a:t>
            </a:r>
            <a:r>
              <a:rPr lang="en"/>
              <a:t> </a:t>
            </a:r>
            <a:endParaRPr/>
          </a:p>
        </p:txBody>
      </p:sp>
      <p:sp>
        <p:nvSpPr>
          <p:cNvPr id="136" name="Google Shape;136;p24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dk1"/>
                </a:solidFill>
                <a:highlight>
                  <a:srgbClr val="F4CCCC"/>
                </a:highlight>
              </a:rPr>
              <a:t>Blend the ingredients.</a:t>
            </a:r>
            <a:endParaRPr sz="2300">
              <a:solidFill>
                <a:schemeClr val="dk1"/>
              </a:solidFill>
              <a:highlight>
                <a:srgbClr val="F4CCCC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dk1"/>
              </a:solidFill>
              <a:highlight>
                <a:srgbClr val="F4CCCC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300">
                <a:solidFill>
                  <a:schemeClr val="dk1"/>
                </a:solidFill>
              </a:rPr>
              <a:t>Inverse Fourier Transform</a:t>
            </a:r>
            <a:r>
              <a:rPr lang="en" sz="2300">
                <a:solidFill>
                  <a:schemeClr val="dk1"/>
                </a:solidFill>
              </a:rPr>
              <a:t>                                                   </a:t>
            </a:r>
            <a:endParaRPr sz="2300">
              <a:solidFill>
                <a:schemeClr val="dk1"/>
              </a:solidFill>
            </a:endParaRPr>
          </a:p>
        </p:txBody>
      </p:sp>
      <p:pic>
        <p:nvPicPr>
          <p:cNvPr id="137" name="Google Shape;13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9550" y="3484600"/>
            <a:ext cx="4107150" cy="88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31600" y="2992350"/>
            <a:ext cx="4279475" cy="1951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5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Applications</a:t>
            </a:r>
            <a:endParaRPr/>
          </a:p>
        </p:txBody>
      </p:sp>
      <p:sp>
        <p:nvSpPr>
          <p:cNvPr id="144" name="Google Shape;144;p25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Noise Removal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Image filtering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Image reconstruction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</a:rPr>
              <a:t>Image compression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619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Image Filtering</a:t>
            </a:r>
            <a:endParaRPr/>
          </a:p>
        </p:txBody>
      </p:sp>
      <p:sp>
        <p:nvSpPr>
          <p:cNvPr id="150" name="Google Shape;150;p2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1" name="Google Shape;15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550788"/>
            <a:ext cx="2711200" cy="269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32550" y="1667625"/>
            <a:ext cx="2595050" cy="261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472" y="1730550"/>
            <a:ext cx="2315725" cy="2336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7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619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Image Filtering</a:t>
            </a:r>
            <a:endParaRPr/>
          </a:p>
        </p:txBody>
      </p:sp>
      <p:sp>
        <p:nvSpPr>
          <p:cNvPr id="159" name="Google Shape;159;p27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</a:t>
            </a:r>
            <a:r>
              <a:rPr lang="en"/>
              <a:t>onvolution in spatial domain is equivalent to multiplication in frequency domain: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0" name="Google Shape;16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3163" y="2071688"/>
            <a:ext cx="4257675" cy="1000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619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Image Filtering</a:t>
            </a:r>
            <a:endParaRPr/>
          </a:p>
        </p:txBody>
      </p:sp>
      <p:sp>
        <p:nvSpPr>
          <p:cNvPr id="166" name="Google Shape;166;p2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7" name="Google Shape;16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7150" y="1534500"/>
            <a:ext cx="6450874" cy="2833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9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Image Filtering</a:t>
            </a:r>
            <a:endParaRPr/>
          </a:p>
        </p:txBody>
      </p:sp>
      <p:sp>
        <p:nvSpPr>
          <p:cNvPr id="173" name="Google Shape;173;p29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74" name="Google Shape;17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3750" y="1228675"/>
            <a:ext cx="6549051" cy="334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Image Filtering</a:t>
            </a:r>
            <a:endParaRPr/>
          </a:p>
        </p:txBody>
      </p:sp>
      <p:sp>
        <p:nvSpPr>
          <p:cNvPr id="180" name="Google Shape;180;p30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81" name="Google Shape;18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6725" y="1228675"/>
            <a:ext cx="6441651" cy="3467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1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Image Filtering</a:t>
            </a:r>
            <a:endParaRPr/>
          </a:p>
        </p:txBody>
      </p:sp>
      <p:sp>
        <p:nvSpPr>
          <p:cNvPr id="187" name="Google Shape;187;p31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88" name="Google Shape;18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268999"/>
            <a:ext cx="8432698" cy="3087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>
            <p:ph idx="4294967295" type="ctrTitle"/>
          </p:nvPr>
        </p:nvSpPr>
        <p:spPr>
          <a:xfrm>
            <a:off x="593200" y="652975"/>
            <a:ext cx="7867500" cy="42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988">
                <a:solidFill>
                  <a:schemeClr val="dk1"/>
                </a:solidFill>
              </a:rPr>
              <a:t>The Fourier Transform changes our perspective</a:t>
            </a:r>
            <a:endParaRPr sz="2988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988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988">
                <a:solidFill>
                  <a:schemeClr val="dk1"/>
                </a:solidFill>
                <a:highlight>
                  <a:srgbClr val="D9EAD3"/>
                </a:highlight>
              </a:rPr>
              <a:t> from consumer to producer</a:t>
            </a:r>
            <a:endParaRPr sz="4988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888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888">
                <a:solidFill>
                  <a:schemeClr val="dk1"/>
                </a:solidFill>
              </a:rPr>
              <a:t> </a:t>
            </a:r>
            <a:r>
              <a:rPr lang="en" sz="2088">
                <a:solidFill>
                  <a:schemeClr val="dk1"/>
                </a:solidFill>
              </a:rPr>
              <a:t>turning</a:t>
            </a:r>
            <a:r>
              <a:rPr lang="en" sz="3888">
                <a:solidFill>
                  <a:schemeClr val="dk1"/>
                </a:solidFill>
              </a:rPr>
              <a:t> </a:t>
            </a:r>
            <a:r>
              <a:rPr i="1" lang="en" sz="4788">
                <a:solidFill>
                  <a:schemeClr val="dk1"/>
                </a:solidFill>
                <a:highlight>
                  <a:srgbClr val="F4CCCC"/>
                </a:highlight>
              </a:rPr>
              <a:t>What do I have?</a:t>
            </a:r>
            <a:r>
              <a:rPr lang="en" sz="4788">
                <a:solidFill>
                  <a:schemeClr val="dk1"/>
                </a:solidFill>
                <a:highlight>
                  <a:srgbClr val="F4CCCC"/>
                </a:highlight>
              </a:rPr>
              <a:t> </a:t>
            </a:r>
            <a:r>
              <a:rPr lang="en" sz="2088">
                <a:solidFill>
                  <a:schemeClr val="dk1"/>
                </a:solidFill>
              </a:rPr>
              <a:t>  Into</a:t>
            </a:r>
            <a:r>
              <a:rPr lang="en" sz="3888">
                <a:solidFill>
                  <a:schemeClr val="dk1"/>
                </a:solidFill>
              </a:rPr>
              <a:t> </a:t>
            </a:r>
            <a:r>
              <a:rPr i="1" lang="en" sz="4788">
                <a:solidFill>
                  <a:schemeClr val="dk1"/>
                </a:solidFill>
                <a:highlight>
                  <a:srgbClr val="F4CCCC"/>
                </a:highlight>
              </a:rPr>
              <a:t>How was it made? </a:t>
            </a:r>
            <a:endParaRPr i="1" sz="4788">
              <a:solidFill>
                <a:schemeClr val="dk1"/>
              </a:solidFill>
              <a:highlight>
                <a:srgbClr val="F4CCCC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64" name="Google Shape;64;p14"/>
          <p:cNvSpPr txBox="1"/>
          <p:nvPr>
            <p:ph idx="4294967295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lt1"/>
                </a:solidFill>
              </a:rPr>
              <a:t>									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2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Image Filtering</a:t>
            </a:r>
            <a:endParaRPr/>
          </a:p>
        </p:txBody>
      </p:sp>
      <p:sp>
        <p:nvSpPr>
          <p:cNvPr id="194" name="Google Shape;194;p32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95" name="Google Shape;19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106" y="1130725"/>
            <a:ext cx="7495783" cy="3788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3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Reconstruction</a:t>
            </a:r>
            <a:endParaRPr/>
          </a:p>
        </p:txBody>
      </p:sp>
      <p:sp>
        <p:nvSpPr>
          <p:cNvPr id="201" name="Google Shape;201;p33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02" name="Google Shape;20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0013" y="1355613"/>
            <a:ext cx="5343525" cy="2733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4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619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Resources</a:t>
            </a:r>
            <a:endParaRPr/>
          </a:p>
        </p:txBody>
      </p:sp>
      <p:sp>
        <p:nvSpPr>
          <p:cNvPr id="208" name="Google Shape;208;p34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https://www.uio.no/studier/emner/matnat/its/nedlagte-emner/UNIK4690/v16/forelesninger/lecture_2_1_filtering.pdf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accent5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https://betterexplained.com/articles/an-interactive-guide-to-the-fourier-transform/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 u="sng">
                <a:solidFill>
                  <a:schemeClr val="accent5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https://www.cs.unm.edu/~brayer/vision/fourier.html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accent5"/>
                </a:solid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https://regaladys.wordpress.com/2010/09/23/7-properties-of-the-2d-fourier-transform/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accent5"/>
                </a:solidFill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https://docs.opencv.org/4.x/de/dbc/tutorial_py_fourier_transform.html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 u="sng">
                <a:solidFill>
                  <a:schemeClr val="accent5"/>
                </a:solidFill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https://homepages.inf.ed.ac.uk/rbf/HIPR2/fourier.htm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does the Fourier Transform do? </a:t>
            </a:r>
            <a:endParaRPr/>
          </a:p>
        </p:txBody>
      </p:sp>
      <p:sp>
        <p:nvSpPr>
          <p:cNvPr id="70" name="Google Shape;70;p15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dk1"/>
                </a:solidFill>
                <a:highlight>
                  <a:srgbClr val="F4CCCC"/>
                </a:highlight>
              </a:rPr>
              <a:t>Given a smoothie, it finds the recipe.</a:t>
            </a:r>
            <a:endParaRPr sz="2300">
              <a:solidFill>
                <a:schemeClr val="dk1"/>
              </a:solidFill>
              <a:highlight>
                <a:srgbClr val="F4CCCC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dk1"/>
              </a:solidFill>
              <a:highlight>
                <a:srgbClr val="F4CCCC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300">
                <a:solidFill>
                  <a:schemeClr val="dk1"/>
                </a:solidFill>
              </a:rPr>
              <a:t>Given an image, it finds its frequency components.                                                   </a:t>
            </a:r>
            <a:endParaRPr sz="23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Fourier Transform</a:t>
            </a:r>
            <a:endParaRPr/>
          </a:p>
        </p:txBody>
      </p:sp>
      <p:sp>
        <p:nvSpPr>
          <p:cNvPr id="76" name="Google Shape;76;p16"/>
          <p:cNvSpPr txBox="1"/>
          <p:nvPr>
            <p:ph idx="1" type="body"/>
          </p:nvPr>
        </p:nvSpPr>
        <p:spPr>
          <a:xfrm>
            <a:off x="277350" y="1153700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The Fourier Transform takes a time-based pattern, measures every possible cycle, and returns the overall "cycle recipe" (the amplitude, offset, &amp; rotation speed for every cycle that was found).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16"/>
          <p:cNvSpPr/>
          <p:nvPr/>
        </p:nvSpPr>
        <p:spPr>
          <a:xfrm>
            <a:off x="3237150" y="3397100"/>
            <a:ext cx="2601000" cy="1096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Fourier Transform</a:t>
            </a:r>
            <a:endParaRPr/>
          </a:p>
        </p:txBody>
      </p:sp>
      <p:sp>
        <p:nvSpPr>
          <p:cNvPr id="78" name="Google Shape;78;p16"/>
          <p:cNvSpPr/>
          <p:nvPr/>
        </p:nvSpPr>
        <p:spPr>
          <a:xfrm>
            <a:off x="621900" y="3397100"/>
            <a:ext cx="1502400" cy="1096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Spatial Domain</a:t>
            </a:r>
            <a:endParaRPr/>
          </a:p>
        </p:txBody>
      </p:sp>
      <p:sp>
        <p:nvSpPr>
          <p:cNvPr id="79" name="Google Shape;79;p16"/>
          <p:cNvSpPr/>
          <p:nvPr/>
        </p:nvSpPr>
        <p:spPr>
          <a:xfrm>
            <a:off x="6980400" y="3344550"/>
            <a:ext cx="1557900" cy="1096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Frequency Domain</a:t>
            </a:r>
            <a:endParaRPr/>
          </a:p>
        </p:txBody>
      </p:sp>
      <p:sp>
        <p:nvSpPr>
          <p:cNvPr id="80" name="Google Shape;80;p16"/>
          <p:cNvSpPr/>
          <p:nvPr/>
        </p:nvSpPr>
        <p:spPr>
          <a:xfrm>
            <a:off x="2201775" y="3844100"/>
            <a:ext cx="957900" cy="202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6"/>
          <p:cNvSpPr/>
          <p:nvPr/>
        </p:nvSpPr>
        <p:spPr>
          <a:xfrm>
            <a:off x="5915613" y="3791550"/>
            <a:ext cx="957900" cy="202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&amp; Fourier Transform</a:t>
            </a:r>
            <a:endParaRPr/>
          </a:p>
        </p:txBody>
      </p:sp>
      <p:sp>
        <p:nvSpPr>
          <p:cNvPr id="87" name="Google Shape;87;p17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Image is a </a:t>
            </a:r>
            <a:r>
              <a:rPr lang="en">
                <a:solidFill>
                  <a:schemeClr val="dk1"/>
                </a:solidFill>
                <a:highlight>
                  <a:srgbClr val="F4CCCC"/>
                </a:highlight>
              </a:rPr>
              <a:t>2D discrete signal</a:t>
            </a:r>
            <a:r>
              <a:rPr lang="en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</a:t>
            </a:r>
            <a:r>
              <a:rPr lang="en">
                <a:solidFill>
                  <a:schemeClr val="dk1"/>
                </a:solidFill>
              </a:rPr>
              <a:t>o we use </a:t>
            </a:r>
            <a:r>
              <a:rPr lang="en">
                <a:solidFill>
                  <a:schemeClr val="dk1"/>
                </a:solidFill>
                <a:highlight>
                  <a:srgbClr val="D9EAD3"/>
                </a:highlight>
              </a:rPr>
              <a:t>2D Discrete Fourier Transform (DFT)</a:t>
            </a:r>
            <a:endParaRPr>
              <a:solidFill>
                <a:schemeClr val="dk1"/>
              </a:solidFill>
              <a:highlight>
                <a:srgbClr val="D9EAD3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88" name="Google Shape;8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8163" y="2772700"/>
            <a:ext cx="3743325" cy="89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1950" y="2097600"/>
            <a:ext cx="3743325" cy="29814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Fourier Transform? </a:t>
            </a:r>
            <a:r>
              <a:rPr lang="en"/>
              <a:t> </a:t>
            </a:r>
            <a:endParaRPr/>
          </a:p>
        </p:txBody>
      </p:sp>
      <p:sp>
        <p:nvSpPr>
          <p:cNvPr id="95" name="Google Shape;95;p1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dk1"/>
                </a:solidFill>
                <a:highlight>
                  <a:srgbClr val="F4CCCC"/>
                </a:highlight>
              </a:rPr>
              <a:t>Recipes are easier to analyze, compare, and modify than the smoothie itself.</a:t>
            </a:r>
            <a:endParaRPr sz="2300">
              <a:solidFill>
                <a:schemeClr val="dk1"/>
              </a:solidFill>
              <a:highlight>
                <a:srgbClr val="F4CCCC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dk1"/>
              </a:solidFill>
              <a:highlight>
                <a:srgbClr val="F4CCCC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300">
                <a:solidFill>
                  <a:schemeClr val="dk1"/>
                </a:solidFill>
              </a:rPr>
              <a:t>Given an image, </a:t>
            </a:r>
            <a:r>
              <a:rPr lang="en" sz="2300">
                <a:solidFill>
                  <a:schemeClr val="dk1"/>
                </a:solidFill>
                <a:highlight>
                  <a:srgbClr val="D9EAD3"/>
                </a:highlight>
              </a:rPr>
              <a:t>image filtering, noise removal, image reconstruction, image compression</a:t>
            </a:r>
            <a:r>
              <a:rPr lang="en" sz="2300">
                <a:solidFill>
                  <a:schemeClr val="dk1"/>
                </a:solidFill>
              </a:rPr>
              <a:t> in frequency domain is much </a:t>
            </a:r>
            <a:r>
              <a:rPr lang="en" sz="2300">
                <a:solidFill>
                  <a:schemeClr val="dk1"/>
                </a:solidFill>
              </a:rPr>
              <a:t>simpler</a:t>
            </a:r>
            <a:r>
              <a:rPr lang="en" sz="2300">
                <a:solidFill>
                  <a:schemeClr val="dk1"/>
                </a:solidFill>
              </a:rPr>
              <a:t> than in spatial domain.                                                   </a:t>
            </a:r>
            <a:endParaRPr sz="23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Fourier Transform</a:t>
            </a:r>
            <a:endParaRPr/>
          </a:p>
        </p:txBody>
      </p:sp>
      <p:sp>
        <p:nvSpPr>
          <p:cNvPr id="101" name="Google Shape;101;p19"/>
          <p:cNvSpPr txBox="1"/>
          <p:nvPr>
            <p:ph idx="1" type="body"/>
          </p:nvPr>
        </p:nvSpPr>
        <p:spPr>
          <a:xfrm>
            <a:off x="311700" y="1228675"/>
            <a:ext cx="84684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As a function of time, the pixels per image change.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In frequency domain, we compare and contrast </a:t>
            </a:r>
            <a:r>
              <a:rPr lang="en">
                <a:solidFill>
                  <a:schemeClr val="dk1"/>
                </a:solidFill>
                <a:highlight>
                  <a:srgbClr val="F4CCCC"/>
                </a:highlight>
              </a:rPr>
              <a:t>the rate at which pixels are transformed over an environment</a:t>
            </a:r>
            <a:r>
              <a:rPr lang="en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2" name="Google Shape;10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0707" y="2519282"/>
            <a:ext cx="3764475" cy="241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20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9" name="Google Shape;10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1443" y="150675"/>
            <a:ext cx="3557464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1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Fourier Transform</a:t>
            </a:r>
            <a:endParaRPr/>
          </a:p>
        </p:txBody>
      </p:sp>
      <p:sp>
        <p:nvSpPr>
          <p:cNvPr id="115" name="Google Shape;115;p21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</a:rPr>
              <a:t>The </a:t>
            </a:r>
            <a:r>
              <a:rPr lang="en">
                <a:solidFill>
                  <a:srgbClr val="000000"/>
                </a:solidFill>
                <a:highlight>
                  <a:srgbClr val="F4CCCC"/>
                </a:highlight>
              </a:rPr>
              <a:t>amplitude is also referred to as contrast</a:t>
            </a:r>
            <a:r>
              <a:rPr lang="en">
                <a:solidFill>
                  <a:schemeClr val="dk1"/>
                </a:solidFill>
              </a:rPr>
              <a:t>, determines the difference in grayscale values between the maximum and minimum points of a grating.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16" name="Google Shape;11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0025" y="2251700"/>
            <a:ext cx="7581900" cy="299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0000"/>
      </a:dk1>
      <a:lt1>
        <a:srgbClr val="FFFFFF"/>
      </a:lt1>
      <a:dk2>
        <a:srgbClr val="666666"/>
      </a:dk2>
      <a:lt2>
        <a:srgbClr val="EEEEEE"/>
      </a:lt2>
      <a:accent1>
        <a:srgbClr val="000000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